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96" r:id="rId4"/>
    <p:sldId id="3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0699-CF10-456F-83D4-1BBD5C162B6E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D8E34-0408-4498-A35F-29BF573D62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66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B354-BF53-46AA-8B91-2649151C872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A15AF-7ADD-4ECB-AD06-5D9F6167F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A15AF-7ADD-4ECB-AD06-5D9F6167FE4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0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F3AF-38C5-4634-963E-DECF7732CD45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FD417-F163-492E-88E0-2B86B562FB9F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3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C0BE-7C5D-422D-A41B-E077F5AA420C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5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2F67-3CBF-4683-94F3-997A23DEDC32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927E-D258-4D5B-A46E-5AC9C10F86CB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D2C9-B90B-402E-80D6-78D165E2BFCC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33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A0-1006-4607-A8BC-AB23530C75D5}" type="datetime1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7C36-9CBE-436B-BB05-2238CA759E77}" type="datetime1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06D8-AD6C-46A6-A4C6-51C8E7FEB5DC}" type="datetime1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5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BF4E-1D02-4C7D-ACB5-5084E8B10B25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9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3CA1E-F333-440E-ADB3-F78C399FAF58}" type="datetime1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CF19-35DA-4573-B2D3-2DD6D207D6DD}" type="datetime1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IS303 Software Engineering CIS Department, IT college, Basrah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A535-C737-4737-BBF4-6CFC398FE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3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614" y="3598401"/>
            <a:ext cx="3335956" cy="252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800" b="1" dirty="0" smtClean="0">
                <a:latin typeface="Perpetua" panose="02020502060401020303" pitchFamily="18" charset="0"/>
              </a:rPr>
              <a:t>IS204</a:t>
            </a:r>
            <a:endParaRPr lang="en-GB" sz="5400" b="1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sz="5000" b="1" dirty="0" smtClean="0">
                <a:latin typeface="Perpetua" panose="02020502060401020303" pitchFamily="18" charset="0"/>
              </a:rPr>
              <a:t>System Analysis and Design</a:t>
            </a:r>
            <a:r>
              <a:rPr lang="en-GB" sz="5400" b="1" dirty="0" smtClean="0">
                <a:latin typeface="Perpetua" panose="02020502060401020303" pitchFamily="18" charset="0"/>
              </a:rPr>
              <a:t> </a:t>
            </a:r>
            <a:endParaRPr lang="en-GB" dirty="0" smtClean="0">
              <a:latin typeface="Perpetua" panose="02020502060401020303" pitchFamily="18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Perpetua" panose="02020502060401020303" pitchFamily="18" charset="0"/>
              </a:rPr>
              <a:t>System Development</a:t>
            </a:r>
          </a:p>
          <a:p>
            <a:pPr marL="0" indent="0" algn="ctr">
              <a:buNone/>
            </a:pPr>
            <a:r>
              <a:rPr lang="en-GB" b="1" dirty="0">
                <a:latin typeface="Perpetua" panose="02020502060401020303" pitchFamily="18" charset="0"/>
              </a:rPr>
              <a:t>Methodologies, Models, Tools, and Techniques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5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Tools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A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software application that </a:t>
            </a:r>
            <a:r>
              <a:rPr lang="en-GB" dirty="0" smtClean="0">
                <a:latin typeface="Perpetua" panose="02020502060401020303" pitchFamily="18" charset="0"/>
              </a:rPr>
              <a:t>assists developers </a:t>
            </a:r>
            <a:r>
              <a:rPr lang="en-GB" dirty="0">
                <a:latin typeface="Perpetua" panose="02020502060401020303" pitchFamily="18" charset="0"/>
              </a:rPr>
              <a:t>in creating models or </a:t>
            </a:r>
            <a:r>
              <a:rPr lang="en-GB" dirty="0" smtClean="0">
                <a:latin typeface="Perpetua" panose="02020502060401020303" pitchFamily="18" charset="0"/>
              </a:rPr>
              <a:t>other components </a:t>
            </a:r>
            <a:r>
              <a:rPr lang="en-GB" dirty="0">
                <a:latin typeface="Perpetua" panose="02020502060401020303" pitchFamily="18" charset="0"/>
              </a:rPr>
              <a:t>required for a project</a:t>
            </a:r>
            <a:r>
              <a:rPr lang="en-GB" dirty="0" smtClean="0">
                <a:latin typeface="Perpetua" panose="02020502060401020303" pitchFamily="18" charset="0"/>
              </a:rPr>
              <a:t>. </a:t>
            </a:r>
          </a:p>
          <a:p>
            <a:r>
              <a:rPr lang="en-GB" dirty="0">
                <a:latin typeface="Perpetua" panose="02020502060401020303" pitchFamily="18" charset="0"/>
              </a:rPr>
              <a:t>Tools might be </a:t>
            </a:r>
            <a:r>
              <a:rPr lang="en-GB" dirty="0" smtClean="0">
                <a:latin typeface="Perpetua" panose="02020502060401020303" pitchFamily="18" charset="0"/>
              </a:rPr>
              <a:t>simple drawing </a:t>
            </a:r>
            <a:r>
              <a:rPr lang="en-GB" dirty="0">
                <a:latin typeface="Perpetua" panose="02020502060401020303" pitchFamily="18" charset="0"/>
              </a:rPr>
              <a:t>programs for creating diagrams. They might also include an </a:t>
            </a:r>
            <a:r>
              <a:rPr lang="en-GB" dirty="0" smtClean="0">
                <a:latin typeface="Perpetua" panose="02020502060401020303" pitchFamily="18" charset="0"/>
              </a:rPr>
              <a:t>application </a:t>
            </a:r>
            <a:r>
              <a:rPr lang="en-GB" dirty="0">
                <a:latin typeface="Perpetua" panose="02020502060401020303" pitchFamily="18" charset="0"/>
              </a:rPr>
              <a:t>that stores information about the project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Examples …. </a:t>
            </a:r>
            <a:endParaRPr lang="en-GB" b="1" i="1" dirty="0" smtClean="0">
              <a:solidFill>
                <a:srgbClr val="C00000"/>
              </a:solidFill>
            </a:endParaRP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1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Techniques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Technique: is </a:t>
            </a:r>
            <a:r>
              <a:rPr lang="en-GB" dirty="0">
                <a:latin typeface="Perpetua" panose="02020502060401020303" pitchFamily="18" charset="0"/>
              </a:rPr>
              <a:t>a collection of guidelines that helps an </a:t>
            </a:r>
            <a:r>
              <a:rPr lang="en-GB" dirty="0" smtClean="0">
                <a:latin typeface="Perpetua" panose="02020502060401020303" pitchFamily="18" charset="0"/>
              </a:rPr>
              <a:t>analyst complete </a:t>
            </a:r>
            <a:r>
              <a:rPr lang="en-GB" dirty="0">
                <a:latin typeface="Perpetua" panose="02020502060401020303" pitchFamily="18" charset="0"/>
              </a:rPr>
              <a:t>an activity or </a:t>
            </a:r>
            <a:r>
              <a:rPr lang="en-GB" dirty="0" smtClean="0">
                <a:latin typeface="Perpetua" panose="02020502060401020303" pitchFamily="18" charset="0"/>
              </a:rPr>
              <a:t>task.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Examples...</a:t>
            </a: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User interviewing </a:t>
            </a:r>
            <a:r>
              <a:rPr lang="en-GB" dirty="0" smtClean="0">
                <a:latin typeface="Perpetua" panose="02020502060401020303" pitchFamily="18" charset="0"/>
              </a:rPr>
              <a:t>techniques.</a:t>
            </a: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Software-testing </a:t>
            </a:r>
            <a:r>
              <a:rPr lang="en-GB" dirty="0" smtClean="0">
                <a:latin typeface="Perpetua" panose="02020502060401020303" pitchFamily="18" charset="0"/>
              </a:rPr>
              <a:t>techniques</a:t>
            </a:r>
          </a:p>
          <a:p>
            <a:pPr marL="216000">
              <a:spcAft>
                <a:spcPts val="1200"/>
              </a:spcAft>
            </a:pPr>
            <a:r>
              <a:rPr lang="en-GB" dirty="0">
                <a:latin typeface="Perpetua" panose="02020502060401020303" pitchFamily="18" charset="0"/>
              </a:rPr>
              <a:t>User-interface design techniques</a:t>
            </a:r>
            <a:endParaRPr lang="en-GB" b="1" i="1" dirty="0" smtClean="0">
              <a:solidFill>
                <a:srgbClr val="C00000"/>
              </a:solidFill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7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Perpetua" panose="02020502060401020303" pitchFamily="18" charset="0"/>
              </a:rPr>
              <a:t>H.W (Worth 5 marks)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052" y="175815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Perpetua" panose="02020502060401020303" pitchFamily="18" charset="0"/>
              </a:rPr>
              <a:t>1) Write a brief description about Gantt chart. Your description should contain: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What is it? / How does it work?</a:t>
            </a:r>
          </a:p>
          <a:p>
            <a:pPr marL="0" indent="0" algn="justLow">
              <a:buNone/>
            </a:pPr>
            <a:r>
              <a:rPr lang="en-GB" dirty="0">
                <a:latin typeface="Perpetua" panose="02020502060401020303" pitchFamily="18" charset="0"/>
              </a:rPr>
              <a:t>2) Suppose you have three months to complete your graduation project. The project is done by a team of two students. It includes developing a software and writing a report then prepare a presentation to explain your project.</a:t>
            </a:r>
          </a:p>
          <a:p>
            <a:pPr marL="0" indent="0" algn="justLow">
              <a:buNone/>
            </a:pPr>
            <a:r>
              <a:rPr lang="en-GB" dirty="0">
                <a:latin typeface="Perpetua" panose="02020502060401020303" pitchFamily="18" charset="0"/>
              </a:rPr>
              <a:t>Draw Gantt chart for your graduation project by using:</a:t>
            </a:r>
          </a:p>
          <a:p>
            <a:pPr algn="justLow"/>
            <a:r>
              <a:rPr lang="en-GB" dirty="0">
                <a:latin typeface="Perpetua" panose="02020502060401020303" pitchFamily="18" charset="0"/>
              </a:rPr>
              <a:t>Adaptive (agile approach).</a:t>
            </a:r>
          </a:p>
          <a:p>
            <a:pPr algn="justLow"/>
            <a:r>
              <a:rPr lang="en-GB" dirty="0">
                <a:latin typeface="Perpetua" panose="02020502060401020303" pitchFamily="18" charset="0"/>
              </a:rPr>
              <a:t>Predictive approach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0888" y="6176963"/>
            <a:ext cx="1109792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Footer Placeholder 7"/>
          <p:cNvSpPr txBox="1">
            <a:spLocks/>
          </p:cNvSpPr>
          <p:nvPr/>
        </p:nvSpPr>
        <p:spPr>
          <a:xfrm>
            <a:off x="240631" y="6311900"/>
            <a:ext cx="11482939" cy="3307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INFORMATION SYSTEM DEPARTMENT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490888" y="6262233"/>
            <a:ext cx="498684" cy="4300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789272" y="1690688"/>
            <a:ext cx="10826817" cy="1343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Picture 2" descr="Image result for home 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333" y="3969882"/>
            <a:ext cx="31337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ome wor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701" y="958759"/>
            <a:ext cx="2531951" cy="504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69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3660</TotalTime>
  <Words>194</Words>
  <Application>Microsoft Office PowerPoint</Application>
  <PresentationFormat>Widescreen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Perpetua</vt:lpstr>
      <vt:lpstr>Times New Roman</vt:lpstr>
      <vt:lpstr>Office Theme</vt:lpstr>
      <vt:lpstr>PowerPoint Presentation</vt:lpstr>
      <vt:lpstr>Tools</vt:lpstr>
      <vt:lpstr>Techniques</vt:lpstr>
      <vt:lpstr>H.W (Worth 5 marks)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Zainab</dc:creator>
  <cp:lastModifiedBy>Z Zainab</cp:lastModifiedBy>
  <cp:revision>278</cp:revision>
  <dcterms:created xsi:type="dcterms:W3CDTF">2017-07-18T07:50:04Z</dcterms:created>
  <dcterms:modified xsi:type="dcterms:W3CDTF">2019-12-15T15:40:13Z</dcterms:modified>
</cp:coreProperties>
</file>